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gFPAztv0r80SkR/grery75Kjko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3C8228-A265-41FD-BDF8-3B5E806D57B8}">
  <a:tblStyle styleId="{933C8228-A265-41FD-BDF8-3B5E806D57B8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a20d8eb189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a20d8eb18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microsoft.com/office/2007/relationships/media" Target="../media/media4.mp3"/><Relationship Id="rId7" Type="http://schemas.openxmlformats.org/officeDocument/2006/relationships/image" Target="../media/image1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audio" Target="../media/media4.mp3"/><Relationship Id="rId9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cc3ds.github.io/UmaNoiteNoBadran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813965" y="6338985"/>
            <a:ext cx="4564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São Joaquim da Barra (SP), dezembro de 2022.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4755275" y="123646"/>
            <a:ext cx="72631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Trabalho de Conclusão de Curso em Desenvolvimento de Sistemas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 Pedro Badran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r="76153" b="-8206"/>
          <a:stretch/>
        </p:blipFill>
        <p:spPr>
          <a:xfrm>
            <a:off x="563654" y="2317746"/>
            <a:ext cx="1767496" cy="5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864" y="2242029"/>
            <a:ext cx="37814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4902" y="2262897"/>
            <a:ext cx="3122853" cy="54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9715" y="2291700"/>
            <a:ext cx="12573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8011" y="3116308"/>
            <a:ext cx="6286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53074" y="3116308"/>
            <a:ext cx="25241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7055" y="3139862"/>
            <a:ext cx="12573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50689" y="3129200"/>
            <a:ext cx="56769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descr="Fones de ouvido com preenchimento sólido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744979">
            <a:off x="11171024" y="1806533"/>
            <a:ext cx="909111" cy="75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14800" y="5041218"/>
            <a:ext cx="18000" cy="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8462940" y="3903625"/>
            <a:ext cx="336502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 Laura Costa Garcia Cordeiro;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Caroline Viotti de Almeida;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Kamilla Marques Della Vecchia;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Lyvia Helena da Silva Morini;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Malu Martins.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8464539" y="5414658"/>
            <a:ext cx="35221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Orientadores: Jéssica Cristina S Ferreira Pazeto e Wesley Abdo.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13">
            <a:alphaModFix/>
          </a:blip>
          <a:srcRect l="-504" t="39125" r="504" b="26787"/>
          <a:stretch/>
        </p:blipFill>
        <p:spPr>
          <a:xfrm>
            <a:off x="0" y="31406"/>
            <a:ext cx="1380067" cy="47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 descr="Controlador de jogo com preenchimento sólid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29779" y="5800967"/>
            <a:ext cx="920508" cy="9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" descr="Manual desenvolvido pelo Serviço de Orientação Educacional 10 DICAS PARA  ORGANIZAR SEUS ESTUDOS"/>
          <p:cNvPicPr preferRelativeResize="0"/>
          <p:nvPr/>
        </p:nvPicPr>
        <p:blipFill rotWithShape="1">
          <a:blip r:embed="rId15">
            <a:alphaModFix/>
          </a:blip>
          <a:srcRect l="6081" r="6928"/>
          <a:stretch/>
        </p:blipFill>
        <p:spPr>
          <a:xfrm>
            <a:off x="4936271" y="4304318"/>
            <a:ext cx="2826888" cy="93114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/>
              <a:t>Cenários: sala de aula e cozinha</a:t>
            </a:r>
            <a:endParaRPr/>
          </a:p>
        </p:txBody>
      </p:sp>
      <p:pic>
        <p:nvPicPr>
          <p:cNvPr id="232" name="Google Shape;232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2061" r="10843"/>
          <a:stretch/>
        </p:blipFill>
        <p:spPr>
          <a:xfrm>
            <a:off x="838200" y="1657484"/>
            <a:ext cx="587071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0"/>
          <p:cNvPicPr preferRelativeResize="0"/>
          <p:nvPr/>
        </p:nvPicPr>
        <p:blipFill rotWithShape="1">
          <a:blip r:embed="rId4">
            <a:alphaModFix/>
          </a:blip>
          <a:srcRect l="22856" t="4814" r="22147"/>
          <a:stretch/>
        </p:blipFill>
        <p:spPr>
          <a:xfrm>
            <a:off x="6954078" y="1657484"/>
            <a:ext cx="439972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sp>
        <p:nvSpPr>
          <p:cNvPr id="235" name="Google Shape;2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236" name="Google Shape;236;p10"/>
          <p:cNvPicPr preferRelativeResize="0"/>
          <p:nvPr/>
        </p:nvPicPr>
        <p:blipFill rotWithShape="1">
          <a:blip r:embed="rId5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/>
          <p:nvPr/>
        </p:nvSpPr>
        <p:spPr>
          <a:xfrm>
            <a:off x="1389523" y="0"/>
            <a:ext cx="1119652" cy="68580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89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646780" y="1283371"/>
            <a:ext cx="1380804" cy="1325563"/>
          </a:xfrm>
          <a:prstGeom prst="rect">
            <a:avLst/>
          </a:prstGeom>
          <a:solidFill>
            <a:srgbClr val="25114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1"/>
          <p:cNvSpPr txBox="1">
            <a:spLocks noGrp="1"/>
          </p:cNvSpPr>
          <p:nvPr>
            <p:ph type="title"/>
          </p:nvPr>
        </p:nvSpPr>
        <p:spPr>
          <a:xfrm>
            <a:off x="8967528" y="410539"/>
            <a:ext cx="31518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Sonoplastia</a:t>
            </a:r>
            <a:endParaRPr/>
          </a:p>
        </p:txBody>
      </p:sp>
      <p:sp>
        <p:nvSpPr>
          <p:cNvPr id="245" name="Google Shape;2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2130522" y="5566719"/>
            <a:ext cx="1119652" cy="1154756"/>
          </a:xfrm>
          <a:prstGeom prst="rect">
            <a:avLst/>
          </a:prstGeom>
          <a:gradFill>
            <a:gsLst>
              <a:gs pos="0">
                <a:srgbClr val="390067"/>
              </a:gs>
              <a:gs pos="50000">
                <a:srgbClr val="520095"/>
              </a:gs>
              <a:gs pos="100000">
                <a:srgbClr val="6200B3"/>
              </a:gs>
            </a:gsLst>
            <a:lin ang="108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11"/>
          <p:cNvPicPr preferRelativeResize="0"/>
          <p:nvPr/>
        </p:nvPicPr>
        <p:blipFill rotWithShape="1">
          <a:blip r:embed="rId7">
            <a:alphaModFix/>
          </a:blip>
          <a:srcRect l="-504" t="39125" r="504" b="26787"/>
          <a:stretch/>
        </p:blipFill>
        <p:spPr>
          <a:xfrm>
            <a:off x="60923" y="6339201"/>
            <a:ext cx="1171712" cy="39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1" descr="Tela de computador com jogo&#10;&#10;Descrição gerada automaticamente"/>
          <p:cNvPicPr preferRelativeResize="0"/>
          <p:nvPr/>
        </p:nvPicPr>
        <p:blipFill rotWithShape="1">
          <a:blip r:embed="rId8">
            <a:alphaModFix/>
          </a:blip>
          <a:srcRect t="4334" b="5822"/>
          <a:stretch/>
        </p:blipFill>
        <p:spPr>
          <a:xfrm>
            <a:off x="2666063" y="0"/>
            <a:ext cx="6144577" cy="310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1" descr="Tela de computador com jogo&#10;&#10;Descrição gerada automaticamente"/>
          <p:cNvPicPr preferRelativeResize="0"/>
          <p:nvPr/>
        </p:nvPicPr>
        <p:blipFill rotWithShape="1">
          <a:blip r:embed="rId9">
            <a:alphaModFix/>
          </a:blip>
          <a:srcRect t="5966" b="5966"/>
          <a:stretch/>
        </p:blipFill>
        <p:spPr>
          <a:xfrm>
            <a:off x="4752009" y="3213220"/>
            <a:ext cx="7116417" cy="352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ameTrack1-Suspense">
            <a:hlinkClick r:id="" action="ppaction://media"/>
            <a:extLst>
              <a:ext uri="{FF2B5EF4-FFF2-40B4-BE49-F238E27FC236}">
                <a16:creationId xmlns:a16="http://schemas.microsoft.com/office/drawing/2014/main" id="{C3CA38FB-5E96-4908-B27B-81B95AD46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2382" y="1641352"/>
            <a:ext cx="609600" cy="609600"/>
          </a:xfrm>
          <a:prstGeom prst="rect">
            <a:avLst/>
          </a:prstGeom>
        </p:spPr>
      </p:pic>
      <p:pic>
        <p:nvPicPr>
          <p:cNvPr id="5" name="gameTrack2-scary">
            <a:hlinkClick r:id="" action="ppaction://media"/>
            <a:extLst>
              <a:ext uri="{FF2B5EF4-FFF2-40B4-BE49-F238E27FC236}">
                <a16:creationId xmlns:a16="http://schemas.microsoft.com/office/drawing/2014/main" id="{C55A0929-55FD-40F8-8262-42A02BABD8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85548" y="584396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2"/>
          <p:cNvSpPr txBox="1">
            <a:spLocks noGrp="1"/>
          </p:cNvSpPr>
          <p:nvPr>
            <p:ph type="title"/>
          </p:nvPr>
        </p:nvSpPr>
        <p:spPr>
          <a:xfrm>
            <a:off x="664029" y="136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760"/>
              </a:buClr>
              <a:buSzPts val="4400"/>
              <a:buFont typeface="Arial"/>
              <a:buNone/>
            </a:pPr>
            <a:r>
              <a:rPr lang="pt-BR">
                <a:solidFill>
                  <a:srgbClr val="003760"/>
                </a:solidFill>
              </a:rPr>
              <a:t>Introdução à história do jogo</a:t>
            </a:r>
            <a:endParaRPr/>
          </a:p>
        </p:txBody>
      </p:sp>
      <p:sp>
        <p:nvSpPr>
          <p:cNvPr id="258" name="Google Shape;25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pic>
        <p:nvPicPr>
          <p:cNvPr id="259" name="Google Shape;259;p12"/>
          <p:cNvPicPr preferRelativeResize="0"/>
          <p:nvPr/>
        </p:nvPicPr>
        <p:blipFill rotWithShape="1">
          <a:blip r:embed="rId5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/>
          <p:nvPr/>
        </p:nvSpPr>
        <p:spPr>
          <a:xfrm>
            <a:off x="10864645" y="3508309"/>
            <a:ext cx="711961" cy="3349691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10864645" y="0"/>
            <a:ext cx="711961" cy="3573624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p12" descr="Controlador de jogo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64645" y="379930"/>
            <a:ext cx="691306" cy="69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ologo">
            <a:hlinkClick r:id="" action="ppaction://media"/>
            <a:extLst>
              <a:ext uri="{FF2B5EF4-FFF2-40B4-BE49-F238E27FC236}">
                <a16:creationId xmlns:a16="http://schemas.microsoft.com/office/drawing/2014/main" id="{3FCA968F-E6F1-1F6F-45FA-AE8191DC64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17090" y="1264494"/>
            <a:ext cx="8809478" cy="49553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pic>
        <p:nvPicPr>
          <p:cNvPr id="271" name="Google Shape;271;p13"/>
          <p:cNvPicPr preferRelativeResize="0"/>
          <p:nvPr/>
        </p:nvPicPr>
        <p:blipFill rotWithShape="1">
          <a:blip r:embed="rId5">
            <a:alphaModFix/>
          </a:blip>
          <a:srcRect l="-504" t="39125" r="504" b="26787"/>
          <a:stretch/>
        </p:blipFill>
        <p:spPr>
          <a:xfrm>
            <a:off x="148166" y="6353835"/>
            <a:ext cx="1380067" cy="47044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3"/>
          <p:cNvSpPr/>
          <p:nvPr/>
        </p:nvSpPr>
        <p:spPr>
          <a:xfrm>
            <a:off x="2" y="268941"/>
            <a:ext cx="12191998" cy="937268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13" descr="Controlador de jogo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96218" y="373741"/>
            <a:ext cx="648812" cy="70368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/>
          </p:nvPr>
        </p:nvSpPr>
        <p:spPr>
          <a:xfrm>
            <a:off x="678543" y="136525"/>
            <a:ext cx="10515600" cy="118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760"/>
              </a:buClr>
              <a:buSzPts val="4400"/>
              <a:buFont typeface="Times New Roman"/>
              <a:buNone/>
            </a:pPr>
            <a:r>
              <a:rPr lang="pt-BR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Diálogo inicial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cutscene">
            <a:hlinkClick r:id="" action="ppaction://media"/>
            <a:extLst>
              <a:ext uri="{FF2B5EF4-FFF2-40B4-BE49-F238E27FC236}">
                <a16:creationId xmlns:a16="http://schemas.microsoft.com/office/drawing/2014/main" id="{9AAC37EC-C0AB-9564-956B-AF7798C9B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92295" y="1454350"/>
            <a:ext cx="8207409" cy="46166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0" y="150"/>
            <a:ext cx="12192000" cy="68580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lt1"/>
                </a:solidFill>
              </a:rPr>
              <a:t>São Joaquim da Barra (SP), dezembro de 2022.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466187" y="0"/>
            <a:ext cx="1881000" cy="68580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 rotWithShape="1">
          <a:blip r:embed="rId5">
            <a:alphaModFix/>
          </a:blip>
          <a:srcRect l="-504" t="39125" r="504" b="26787"/>
          <a:stretch/>
        </p:blipFill>
        <p:spPr>
          <a:xfrm>
            <a:off x="716642" y="6251001"/>
            <a:ext cx="1380068" cy="47044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>
            <a:spLocks noGrp="1"/>
          </p:cNvSpPr>
          <p:nvPr>
            <p:ph type="title"/>
          </p:nvPr>
        </p:nvSpPr>
        <p:spPr>
          <a:xfrm>
            <a:off x="2911024" y="99700"/>
            <a:ext cx="8722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Personagem andando na escola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mov">
            <a:hlinkClick r:id="" action="ppaction://media"/>
            <a:extLst>
              <a:ext uri="{FF2B5EF4-FFF2-40B4-BE49-F238E27FC236}">
                <a16:creationId xmlns:a16="http://schemas.microsoft.com/office/drawing/2014/main" id="{CCFC2A6F-9359-10F4-953F-9D87AFC27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3013" y="1189682"/>
            <a:ext cx="8722800" cy="4906575"/>
          </a:xfrm>
          <a:prstGeom prst="rect">
            <a:avLst/>
          </a:prstGeom>
        </p:spPr>
      </p:pic>
      <p:pic>
        <p:nvPicPr>
          <p:cNvPr id="3" name="Google Shape;377;p21" descr="Controlador de jogo com preenchimento sólido">
            <a:extLst>
              <a:ext uri="{FF2B5EF4-FFF2-40B4-BE49-F238E27FC236}">
                <a16:creationId xmlns:a16="http://schemas.microsoft.com/office/drawing/2014/main" id="{E8D0CAAE-9B1B-CBC2-1A49-61D85C84E9D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6422" y="302296"/>
            <a:ext cx="920508" cy="92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397934" y="529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Diálogo com o professor</a:t>
            </a:r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pic>
        <p:nvPicPr>
          <p:cNvPr id="297" name="Google Shape;297;p15"/>
          <p:cNvPicPr preferRelativeResize="0"/>
          <p:nvPr/>
        </p:nvPicPr>
        <p:blipFill rotWithShape="1">
          <a:blip r:embed="rId5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5"/>
          <p:cNvSpPr/>
          <p:nvPr/>
        </p:nvSpPr>
        <p:spPr>
          <a:xfrm>
            <a:off x="10864645" y="0"/>
            <a:ext cx="711961" cy="3573624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10864645" y="3508309"/>
            <a:ext cx="711961" cy="3349691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62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15" descr="Controlador de jogo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64645" y="379930"/>
            <a:ext cx="691306" cy="69130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" name="dialogo">
            <a:hlinkClick r:id="" action="ppaction://media"/>
            <a:extLst>
              <a:ext uri="{FF2B5EF4-FFF2-40B4-BE49-F238E27FC236}">
                <a16:creationId xmlns:a16="http://schemas.microsoft.com/office/drawing/2014/main" id="{97DE8218-E848-494B-F69D-94D7DBA90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76820" y="1078253"/>
            <a:ext cx="8872430" cy="49907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/>
          <p:nvPr/>
        </p:nvSpPr>
        <p:spPr>
          <a:xfrm>
            <a:off x="9643533" y="0"/>
            <a:ext cx="2548467" cy="68580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-1" y="0"/>
            <a:ext cx="9643533" cy="68580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" name="Google Shape;308;p16"/>
          <p:cNvPicPr preferRelativeResize="0"/>
          <p:nvPr/>
        </p:nvPicPr>
        <p:blipFill rotWithShape="1">
          <a:blip r:embed="rId3">
            <a:alphaModFix/>
          </a:blip>
          <a:srcRect l="7866" t="10124" r="8938" b="7052"/>
          <a:stretch/>
        </p:blipFill>
        <p:spPr>
          <a:xfrm>
            <a:off x="1985432" y="1419794"/>
            <a:ext cx="8026401" cy="449248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lt1"/>
                </a:solidFill>
              </a:rPr>
              <a:t>São Joaquim da Barra (SP), dezembro de 2022.</a:t>
            </a:r>
            <a:endParaRPr/>
          </a:p>
        </p:txBody>
      </p:sp>
      <p:sp>
        <p:nvSpPr>
          <p:cNvPr id="310" name="Google Shape;3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1985432" y="316412"/>
            <a:ext cx="8026401" cy="9144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2273301" y="110830"/>
            <a:ext cx="79332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pt-BR" sz="4000"/>
              <a:t>Puzzles (perguntas e respostas)</a:t>
            </a:r>
            <a:endParaRPr/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4">
            <a:alphaModFix/>
          </a:blip>
          <a:srcRect l="-503" t="39125" r="55712" b="26787"/>
          <a:stretch/>
        </p:blipFill>
        <p:spPr>
          <a:xfrm>
            <a:off x="84275" y="6356350"/>
            <a:ext cx="659131" cy="5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6" descr="Internet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1038" y="0"/>
            <a:ext cx="905497" cy="90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/>
          <p:nvPr/>
        </p:nvSpPr>
        <p:spPr>
          <a:xfrm>
            <a:off x="9643533" y="0"/>
            <a:ext cx="2548467" cy="68580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17"/>
          <p:cNvSpPr/>
          <p:nvPr/>
        </p:nvSpPr>
        <p:spPr>
          <a:xfrm>
            <a:off x="-1" y="0"/>
            <a:ext cx="9643533" cy="68580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17"/>
          <p:cNvPicPr preferRelativeResize="0"/>
          <p:nvPr/>
        </p:nvPicPr>
        <p:blipFill rotWithShape="1">
          <a:blip r:embed="rId3">
            <a:alphaModFix/>
          </a:blip>
          <a:srcRect l="7922" t="10457" r="9142" b="9406"/>
          <a:stretch/>
        </p:blipFill>
        <p:spPr>
          <a:xfrm>
            <a:off x="2125132" y="1483621"/>
            <a:ext cx="8001002" cy="434671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3" name="Google Shape;32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lt1"/>
                </a:solidFill>
              </a:rPr>
              <a:t>São Joaquim da Barra (SP), dezembro de 2022.</a:t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2125132" y="316412"/>
            <a:ext cx="8001002" cy="9144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17"/>
          <p:cNvSpPr txBox="1">
            <a:spLocks noGrp="1"/>
          </p:cNvSpPr>
          <p:nvPr>
            <p:ph type="title"/>
          </p:nvPr>
        </p:nvSpPr>
        <p:spPr>
          <a:xfrm>
            <a:off x="29633" y="168479"/>
            <a:ext cx="12192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/>
              <a:t>Puzzles </a:t>
            </a:r>
            <a:r>
              <a:rPr lang="pt-BR" sz="3600"/>
              <a:t>(perguntas e respostas)</a:t>
            </a:r>
            <a:endParaRPr/>
          </a:p>
        </p:txBody>
      </p:sp>
      <p:pic>
        <p:nvPicPr>
          <p:cNvPr id="326" name="Google Shape;326;p17"/>
          <p:cNvPicPr preferRelativeResize="0"/>
          <p:nvPr/>
        </p:nvPicPr>
        <p:blipFill rotWithShape="1">
          <a:blip r:embed="rId4">
            <a:alphaModFix/>
          </a:blip>
          <a:srcRect l="-503" t="39125" r="55712" b="26787"/>
          <a:stretch/>
        </p:blipFill>
        <p:spPr>
          <a:xfrm>
            <a:off x="179069" y="6356350"/>
            <a:ext cx="659131" cy="5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/>
          <p:nvPr/>
        </p:nvSpPr>
        <p:spPr>
          <a:xfrm>
            <a:off x="7238073" y="501650"/>
            <a:ext cx="3973877" cy="53452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2567400" y="501650"/>
            <a:ext cx="5065200" cy="53452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18"/>
          <p:cNvSpPr txBox="1">
            <a:spLocks noGrp="1"/>
          </p:cNvSpPr>
          <p:nvPr>
            <p:ph type="title"/>
          </p:nvPr>
        </p:nvSpPr>
        <p:spPr>
          <a:xfrm>
            <a:off x="0" y="-223688"/>
            <a:ext cx="256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dirty="0">
                <a:latin typeface="Times New Roman"/>
                <a:ea typeface="Times New Roman"/>
                <a:cs typeface="Times New Roman"/>
                <a:sym typeface="Times New Roman"/>
              </a:rPr>
              <a:t>Combate</a:t>
            </a:r>
            <a:endParaRPr dirty="0"/>
          </a:p>
        </p:txBody>
      </p:sp>
      <p:sp>
        <p:nvSpPr>
          <p:cNvPr id="334" name="Google Shape;334;p18"/>
          <p:cNvSpPr txBox="1">
            <a:spLocks noGrp="1"/>
          </p:cNvSpPr>
          <p:nvPr>
            <p:ph type="ftr" idx="11"/>
          </p:nvPr>
        </p:nvSpPr>
        <p:spPr>
          <a:xfrm>
            <a:off x="4038600" y="64795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sp>
        <p:nvSpPr>
          <p:cNvPr id="335" name="Google Shape;3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336" name="Google Shape;336;p18"/>
          <p:cNvPicPr preferRelativeResize="0"/>
          <p:nvPr/>
        </p:nvPicPr>
        <p:blipFill rotWithShape="1">
          <a:blip r:embed="rId5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ombate1zm">
            <a:hlinkClick r:id="" action="ppaction://media"/>
            <a:extLst>
              <a:ext uri="{FF2B5EF4-FFF2-40B4-BE49-F238E27FC236}">
                <a16:creationId xmlns:a16="http://schemas.microsoft.com/office/drawing/2014/main" id="{FF7D730C-2611-E71A-750F-1B3454BBB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3280" y="944012"/>
            <a:ext cx="8835513" cy="49699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"/>
          <p:cNvSpPr txBox="1">
            <a:spLocks noGrp="1"/>
          </p:cNvSpPr>
          <p:nvPr>
            <p:ph type="title"/>
          </p:nvPr>
        </p:nvSpPr>
        <p:spPr>
          <a:xfrm>
            <a:off x="91538" y="-1200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dirty="0">
                <a:latin typeface="Times New Roman"/>
                <a:ea typeface="Times New Roman"/>
                <a:cs typeface="Times New Roman"/>
                <a:sym typeface="Times New Roman"/>
              </a:rPr>
              <a:t>Combate</a:t>
            </a:r>
            <a:endParaRPr dirty="0"/>
          </a:p>
        </p:txBody>
      </p:sp>
      <p:sp>
        <p:nvSpPr>
          <p:cNvPr id="343" name="Google Shape;3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345" name="Google Shape;345;p19"/>
          <p:cNvPicPr preferRelativeResize="0"/>
          <p:nvPr/>
        </p:nvPicPr>
        <p:blipFill rotWithShape="1">
          <a:blip r:embed="rId5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9"/>
          <p:cNvSpPr/>
          <p:nvPr/>
        </p:nvSpPr>
        <p:spPr>
          <a:xfrm>
            <a:off x="7798461" y="501649"/>
            <a:ext cx="3471177" cy="5277805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19"/>
          <p:cNvSpPr/>
          <p:nvPr/>
        </p:nvSpPr>
        <p:spPr>
          <a:xfrm>
            <a:off x="2516088" y="501649"/>
            <a:ext cx="5461200" cy="5277805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combate2zm">
            <a:hlinkClick r:id="" action="ppaction://media"/>
            <a:extLst>
              <a:ext uri="{FF2B5EF4-FFF2-40B4-BE49-F238E27FC236}">
                <a16:creationId xmlns:a16="http://schemas.microsoft.com/office/drawing/2014/main" id="{C6A26AF3-CFF2-DC6D-726F-D7FAEDBE0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53587" y="913606"/>
            <a:ext cx="8943622" cy="50307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245533" y="303551"/>
            <a:ext cx="7599675" cy="586243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00539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638629" y="3035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624115" y="1933461"/>
            <a:ext cx="6850742" cy="381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Com o intuito de propor um projeto alternativo que vise o divertimento no contexto atual, desenvolvemos um jogo web a partir de elementos do ambiente escolar. Nesse sentido, o foco da pesquisa foi na linguagem JavaScript e no recurso canvas do HTML5, o qual foi utilizado na parte visual do jogo. Além disso, voltamos nossos esforços na construção dos puzzles envolvidos no jogo de terror a fim de estimular o raciocínio lógico e emocional do jogador.</a:t>
            </a:r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São Joaquim da Barra (SP), dezembro de 2022.</a:t>
            </a:r>
            <a:endParaRPr/>
          </a:p>
        </p:txBody>
      </p:sp>
      <p:sp>
        <p:nvSpPr>
          <p:cNvPr id="114" name="Google Shape;1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8153400" y="0"/>
            <a:ext cx="3399971" cy="6858000"/>
          </a:xfrm>
          <a:prstGeom prst="rect">
            <a:avLst/>
          </a:prstGeom>
          <a:gradFill>
            <a:gsLst>
              <a:gs pos="0">
                <a:srgbClr val="250D57"/>
              </a:gs>
              <a:gs pos="50000">
                <a:srgbClr val="36127F"/>
              </a:gs>
              <a:gs pos="100000">
                <a:srgbClr val="421798"/>
              </a:gs>
            </a:gsLst>
            <a:lin ang="16200000" scaled="0"/>
          </a:gradFill>
          <a:ln w="12700" cap="flat" cmpd="sng">
            <a:solidFill>
              <a:srgbClr val="6103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9280150" y="3429000"/>
            <a:ext cx="2743200" cy="2533788"/>
          </a:xfrm>
          <a:prstGeom prst="rect">
            <a:avLst/>
          </a:prstGeom>
          <a:gradFill>
            <a:gsLst>
              <a:gs pos="0">
                <a:srgbClr val="390067"/>
              </a:gs>
              <a:gs pos="50000">
                <a:srgbClr val="520095"/>
              </a:gs>
              <a:gs pos="100000">
                <a:srgbClr val="6200B3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2" descr="Internet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1937" y="3468732"/>
            <a:ext cx="2419626" cy="241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/>
          <p:nvPr/>
        </p:nvSpPr>
        <p:spPr>
          <a:xfrm>
            <a:off x="7544510" y="196643"/>
            <a:ext cx="1805293" cy="2383985"/>
          </a:xfrm>
          <a:prstGeom prst="rect">
            <a:avLst/>
          </a:prstGeom>
          <a:solidFill>
            <a:srgbClr val="2613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" descr="Padrão do plano de fund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 l="50151" t="33334" r="602" b="34114"/>
          <a:stretch/>
        </p:blipFill>
        <p:spPr>
          <a:xfrm rot="5400000">
            <a:off x="7693210" y="717191"/>
            <a:ext cx="1437372" cy="134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a20d8eb189_0_2"/>
          <p:cNvSpPr/>
          <p:nvPr/>
        </p:nvSpPr>
        <p:spPr>
          <a:xfrm>
            <a:off x="0" y="0"/>
            <a:ext cx="7364549" cy="68580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g1a20d8eb189_0_2"/>
          <p:cNvSpPr txBox="1">
            <a:spLocks noGrp="1"/>
          </p:cNvSpPr>
          <p:nvPr>
            <p:ph type="title"/>
          </p:nvPr>
        </p:nvSpPr>
        <p:spPr>
          <a:xfrm>
            <a:off x="281609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Fim do jogo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5" name="Google Shape;355;g1a20d8eb189_0_2"/>
          <p:cNvSpPr txBox="1">
            <a:spLocks noGrp="1"/>
          </p:cNvSpPr>
          <p:nvPr>
            <p:ph type="sldNum" idx="12"/>
          </p:nvPr>
        </p:nvSpPr>
        <p:spPr>
          <a:xfrm>
            <a:off x="8793480" y="654457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20</a:t>
            </a:fld>
            <a:endParaRPr dirty="0"/>
          </a:p>
        </p:txBody>
      </p:sp>
      <p:sp>
        <p:nvSpPr>
          <p:cNvPr id="357" name="Google Shape;357;g1a20d8eb189_0_2"/>
          <p:cNvSpPr/>
          <p:nvPr/>
        </p:nvSpPr>
        <p:spPr>
          <a:xfrm>
            <a:off x="7188500" y="-1"/>
            <a:ext cx="5003500" cy="6858000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fimzm">
            <a:hlinkClick r:id="" action="ppaction://media"/>
            <a:extLst>
              <a:ext uri="{FF2B5EF4-FFF2-40B4-BE49-F238E27FC236}">
                <a16:creationId xmlns:a16="http://schemas.microsoft.com/office/drawing/2014/main" id="{6696B510-F403-7461-99EA-03345210A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4655" y="1030552"/>
            <a:ext cx="7364549" cy="41425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6C9916-8752-6A81-0818-64DDFCD62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09" y="1341375"/>
            <a:ext cx="4262997" cy="3590777"/>
          </a:xfrm>
          <a:prstGeom prst="rect">
            <a:avLst/>
          </a:prstGeom>
        </p:spPr>
      </p:pic>
      <p:pic>
        <p:nvPicPr>
          <p:cNvPr id="6" name="Google Shape;345;p19">
            <a:extLst>
              <a:ext uri="{FF2B5EF4-FFF2-40B4-BE49-F238E27FC236}">
                <a16:creationId xmlns:a16="http://schemas.microsoft.com/office/drawing/2014/main" id="{00B3078A-1F2A-26A6-9962-9FE05149A77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43;p19">
            <a:extLst>
              <a:ext uri="{FF2B5EF4-FFF2-40B4-BE49-F238E27FC236}">
                <a16:creationId xmlns:a16="http://schemas.microsoft.com/office/drawing/2014/main" id="{D90E64C8-E05C-9215-5D63-425B318EA3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964215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>
                <a:solidFill>
                  <a:schemeClr val="bg1"/>
                </a:solidFill>
              </a:rPr>
              <a:t>São Joaquim da Barra (SP), dezembro de 2022.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344;p19">
            <a:extLst>
              <a:ext uri="{FF2B5EF4-FFF2-40B4-BE49-F238E27FC236}">
                <a16:creationId xmlns:a16="http://schemas.microsoft.com/office/drawing/2014/main" id="{3215A571-B1B6-1ACB-16F4-DAD196752BB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pt-BR" smtClean="0">
                <a:solidFill>
                  <a:schemeClr val="bg1"/>
                </a:solidFill>
              </a:rPr>
              <a:pPr/>
              <a:t>20</a:t>
            </a:fld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/>
          <p:nvPr/>
        </p:nvSpPr>
        <p:spPr>
          <a:xfrm>
            <a:off x="-1" y="0"/>
            <a:ext cx="964353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9643533" y="0"/>
            <a:ext cx="2548467" cy="684649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" name="Google Shape;365;p20" descr="Monitor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" y="-1178002"/>
            <a:ext cx="12090400" cy="881549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0"/>
          <p:cNvSpPr txBox="1">
            <a:spLocks noGrp="1"/>
          </p:cNvSpPr>
          <p:nvPr>
            <p:ph type="title"/>
          </p:nvPr>
        </p:nvSpPr>
        <p:spPr>
          <a:xfrm>
            <a:off x="1671379" y="1087389"/>
            <a:ext cx="88492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Link para jogar a demonstração:</a:t>
            </a:r>
            <a:endParaRPr/>
          </a:p>
        </p:txBody>
      </p:sp>
      <p:sp>
        <p:nvSpPr>
          <p:cNvPr id="367" name="Google Shape;367;p20"/>
          <p:cNvSpPr txBox="1">
            <a:spLocks noGrp="1"/>
          </p:cNvSpPr>
          <p:nvPr>
            <p:ph type="ftr" idx="11"/>
          </p:nvPr>
        </p:nvSpPr>
        <p:spPr>
          <a:xfrm>
            <a:off x="4038600" y="653891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São Joaquim da Barra (SP), dezembro de 2022.</a:t>
            </a:r>
            <a:endParaRPr/>
          </a:p>
        </p:txBody>
      </p:sp>
      <p:sp>
        <p:nvSpPr>
          <p:cNvPr id="368" name="Google Shape;36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solidFill>
                  <a:schemeClr val="dk1"/>
                </a:solidFill>
              </a:rPr>
              <a:t>21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1881836" y="3387787"/>
            <a:ext cx="88492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Divirta-se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20" descr="Gesto de espera estrutura de tópico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87169" y="304314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/>
          <p:cNvPicPr preferRelativeResize="0"/>
          <p:nvPr/>
        </p:nvPicPr>
        <p:blipFill rotWithShape="1">
          <a:blip r:embed="rId5">
            <a:alphaModFix/>
          </a:blip>
          <a:srcRect l="-503" t="39125" r="55712" b="26787"/>
          <a:stretch/>
        </p:blipFill>
        <p:spPr>
          <a:xfrm>
            <a:off x="84275" y="6356350"/>
            <a:ext cx="659131" cy="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0">
            <a:hlinkClick r:id="rId6"/>
          </p:cNvPr>
          <p:cNvSpPr txBox="1"/>
          <p:nvPr/>
        </p:nvSpPr>
        <p:spPr>
          <a:xfrm>
            <a:off x="3849231" y="2583413"/>
            <a:ext cx="4493538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i="0" u="sng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 noite no badran</a:t>
            </a:r>
            <a:endParaRPr sz="1800" b="1" i="0" u="sng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1" descr="Controlador de jogo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00" y="5976564"/>
            <a:ext cx="920508" cy="92050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1"/>
          <p:cNvSpPr/>
          <p:nvPr/>
        </p:nvSpPr>
        <p:spPr>
          <a:xfrm>
            <a:off x="3813965" y="6338985"/>
            <a:ext cx="4564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São Joaquim da Barra (SP), dezembro de 2022.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1"/>
          <p:cNvSpPr/>
          <p:nvPr/>
        </p:nvSpPr>
        <p:spPr>
          <a:xfrm>
            <a:off x="4755275" y="123646"/>
            <a:ext cx="72631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Trabalho de Conclusão de Curso em Desenvolvimento de Sistemas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 Pedro Badran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1" descr="Fones de ouvido com preenchiment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029" y="1818365"/>
            <a:ext cx="909111" cy="75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1" descr="Manual desenvolvido pelo Serviço de Orientação Educacional 10 DICAS PARA  ORGANIZAR SEUS ESTUDOS"/>
          <p:cNvPicPr preferRelativeResize="0"/>
          <p:nvPr/>
        </p:nvPicPr>
        <p:blipFill rotWithShape="1">
          <a:blip r:embed="rId5">
            <a:alphaModFix/>
          </a:blip>
          <a:srcRect l="6081" r="6928"/>
          <a:stretch/>
        </p:blipFill>
        <p:spPr>
          <a:xfrm>
            <a:off x="4531915" y="4281956"/>
            <a:ext cx="3244950" cy="106885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82" name="Google Shape;38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14800" y="5041218"/>
            <a:ext cx="18000" cy="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1"/>
          <p:cNvSpPr txBox="1">
            <a:spLocks noGrp="1"/>
          </p:cNvSpPr>
          <p:nvPr>
            <p:ph type="ctrTitle"/>
          </p:nvPr>
        </p:nvSpPr>
        <p:spPr>
          <a:xfrm>
            <a:off x="1524000" y="1852047"/>
            <a:ext cx="9144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Agradecemos pela atenção!</a:t>
            </a:r>
            <a:endParaRPr/>
          </a:p>
        </p:txBody>
      </p:sp>
      <p:sp>
        <p:nvSpPr>
          <p:cNvPr id="384" name="Google Shape;384;p21"/>
          <p:cNvSpPr txBox="1"/>
          <p:nvPr/>
        </p:nvSpPr>
        <p:spPr>
          <a:xfrm>
            <a:off x="8466619" y="3771204"/>
            <a:ext cx="336502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 Laura Costa Garcia Cordeiro;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Caroline Viotti de Almeida;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Kamilla Marques Della Vecchia;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Lyvia Helena da Silva Morini;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Malu Martins.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8466619" y="5248532"/>
            <a:ext cx="352218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Orientadores: Jéssica Cristina S Ferreira Pazeto e Wesley Abdo.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pt-BR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21"/>
          <p:cNvSpPr/>
          <p:nvPr/>
        </p:nvSpPr>
        <p:spPr>
          <a:xfrm>
            <a:off x="1743897" y="3061559"/>
            <a:ext cx="8679543" cy="125297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388" name="Google Shape;388;p21"/>
          <p:cNvPicPr preferRelativeResize="0"/>
          <p:nvPr/>
        </p:nvPicPr>
        <p:blipFill rotWithShape="1">
          <a:blip r:embed="rId7">
            <a:alphaModFix/>
          </a:blip>
          <a:srcRect l="-504" t="39125" r="504" b="26787"/>
          <a:stretch/>
        </p:blipFill>
        <p:spPr>
          <a:xfrm>
            <a:off x="204404" y="242365"/>
            <a:ext cx="1380067" cy="47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0" y="0"/>
            <a:ext cx="12192000" cy="6651812"/>
          </a:xfrm>
          <a:prstGeom prst="rect">
            <a:avLst/>
          </a:prstGeom>
          <a:gradFill>
            <a:gsLst>
              <a:gs pos="0">
                <a:srgbClr val="23075B"/>
              </a:gs>
              <a:gs pos="50000">
                <a:srgbClr val="330B83"/>
              </a:gs>
              <a:gs pos="100000">
                <a:srgbClr val="3D0D9E"/>
              </a:gs>
            </a:gsLst>
            <a:lin ang="16200000" scaled="0"/>
          </a:gradFill>
          <a:ln w="12700" cap="flat" cmpd="sng">
            <a:solidFill>
              <a:srgbClr val="6103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0" y="-1147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Ferramentas utilizadas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ftr" idx="11"/>
          </p:nvPr>
        </p:nvSpPr>
        <p:spPr>
          <a:xfrm>
            <a:off x="4038600" y="657834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São Joaquim da Barra (SP), dezembro de 2022.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3"/>
          <p:cNvSpPr txBox="1">
            <a:spLocks noGrp="1"/>
          </p:cNvSpPr>
          <p:nvPr>
            <p:ph type="sldNum" idx="12"/>
          </p:nvPr>
        </p:nvSpPr>
        <p:spPr>
          <a:xfrm>
            <a:off x="8969188" y="6579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solidFill>
                  <a:schemeClr val="dk1"/>
                </a:solidFill>
              </a:rPr>
              <a:t>3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l="-504" t="39125" r="504" b="26787"/>
          <a:stretch/>
        </p:blipFill>
        <p:spPr>
          <a:xfrm>
            <a:off x="84667" y="6662210"/>
            <a:ext cx="753533" cy="2087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" name="Google Shape;131;p3"/>
          <p:cNvGraphicFramePr/>
          <p:nvPr/>
        </p:nvGraphicFramePr>
        <p:xfrm>
          <a:off x="1258957" y="1036971"/>
          <a:ext cx="9435550" cy="4889250"/>
        </p:xfrm>
        <a:graphic>
          <a:graphicData uri="http://schemas.openxmlformats.org/drawingml/2006/table">
            <a:tbl>
              <a:tblPr firstRow="1" bandRow="1">
                <a:noFill/>
                <a:tableStyleId>{933C8228-A265-41FD-BDF8-3B5E806D57B8}</a:tableStyleId>
              </a:tblPr>
              <a:tblGrid>
                <a:gridCol w="265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1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1" i="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pt-BR" sz="3200" b="1" i="0" u="none" strike="noStrike" cap="none">
                          <a:solidFill>
                            <a:srgbClr val="000000"/>
                          </a:solidFill>
                        </a:rPr>
                        <a:t>Sonoplastia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b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DAWStudioOne5</a:t>
                      </a:r>
                      <a:endParaRPr sz="24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endParaRPr sz="2400" b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pt-BR" sz="2400" b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Aparelhagem homestudio </a:t>
                      </a:r>
                      <a:endParaRPr sz="24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>
                          <a:solidFill>
                            <a:srgbClr val="000000"/>
                          </a:solidFill>
                        </a:rPr>
                        <a:t>            </a:t>
                      </a:r>
                      <a:r>
                        <a:rPr lang="pt-BR" sz="2400" b="0" u="none" strike="noStrike" cap="none">
                          <a:solidFill>
                            <a:srgbClr val="000000"/>
                          </a:solidFill>
                        </a:rPr>
                        <a:t>--------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pt-BR" sz="3200" b="1" u="none" strike="noStrike" cap="none">
                          <a:solidFill>
                            <a:srgbClr val="000000"/>
                          </a:solidFill>
                        </a:rPr>
                        <a:t>Design</a:t>
                      </a:r>
                      <a:r>
                        <a:rPr lang="pt-BR" sz="1800" b="1" u="none" strike="noStrike" cap="none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pt-BR" sz="3200" b="1" u="none" strike="noStrike" cap="none">
                          <a:solidFill>
                            <a:srgbClr val="000000"/>
                          </a:solidFill>
                        </a:rPr>
                        <a:t>Gráfico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b="0" u="none" strike="noStrike" cap="none">
                          <a:solidFill>
                            <a:srgbClr val="000000"/>
                          </a:solidFill>
                        </a:rPr>
                        <a:t>Tiled</a:t>
                      </a:r>
                      <a:endParaRPr sz="18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b="0" u="none" strike="noStrike" cap="none">
                          <a:solidFill>
                            <a:srgbClr val="000000"/>
                          </a:solidFill>
                        </a:rPr>
                        <a:t>RPG Maker MZ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b="0" u="none" strike="noStrike" cap="none">
                          <a:solidFill>
                            <a:srgbClr val="000000"/>
                          </a:solidFill>
                        </a:rPr>
                        <a:t>Aseprite</a:t>
                      </a:r>
                      <a:endParaRPr sz="18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1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pt-BR" sz="3200" b="1" u="none" strike="noStrike" cap="none">
                          <a:solidFill>
                            <a:srgbClr val="000000"/>
                          </a:solidFill>
                        </a:rPr>
                        <a:t>Programação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endParaRPr sz="2400" b="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pt-BR" sz="2400" b="0" u="none" strike="noStrike" cap="none">
                          <a:solidFill>
                            <a:srgbClr val="000000"/>
                          </a:solidFill>
                        </a:rPr>
                        <a:t>Linguagem JavaScript</a:t>
                      </a:r>
                      <a:endParaRPr sz="2400" b="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pt-BR" sz="24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Recurso canvas do HTML e JavaScript</a:t>
                      </a:r>
                      <a:endParaRPr sz="2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400" u="none" strike="noStrike" cap="none">
                          <a:solidFill>
                            <a:srgbClr val="000000"/>
                          </a:solidFill>
                        </a:rPr>
                        <a:t>--------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grpSp>
        <p:nvGrpSpPr>
          <p:cNvPr id="181" name="Google Shape;181;p7"/>
          <p:cNvGrpSpPr/>
          <p:nvPr/>
        </p:nvGrpSpPr>
        <p:grpSpPr>
          <a:xfrm>
            <a:off x="667959" y="503583"/>
            <a:ext cx="10680489" cy="6097990"/>
            <a:chOff x="5350" y="0"/>
            <a:chExt cx="10680489" cy="6097990"/>
          </a:xfrm>
        </p:grpSpPr>
        <p:sp>
          <p:nvSpPr>
            <p:cNvPr id="182" name="Google Shape;182;p7"/>
            <p:cNvSpPr/>
            <p:nvPr/>
          </p:nvSpPr>
          <p:spPr>
            <a:xfrm>
              <a:off x="1429422" y="0"/>
              <a:ext cx="9087512" cy="609799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23075B"/>
                </a:gs>
                <a:gs pos="50000">
                  <a:srgbClr val="330B83"/>
                </a:gs>
                <a:gs pos="100000">
                  <a:srgbClr val="3D0D9E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350" y="1829397"/>
              <a:ext cx="2573611" cy="2439196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12700" cap="flat" cmpd="sng">
              <a:solidFill>
                <a:srgbClr val="00539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 txBox="1"/>
            <p:nvPr/>
          </p:nvSpPr>
          <p:spPr>
            <a:xfrm>
              <a:off x="124422" y="1948469"/>
              <a:ext cx="2335467" cy="220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pt-BR" sz="18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Primeiramente, foram realizadas pesquisas sobre o melhor recurso para o desenvolvimento de jogos para navegador. O recurso escolhido foi o Canvas (utilizado para criar desenhos e animações na página web).</a:t>
              </a:r>
              <a:endPara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707643" y="1829397"/>
              <a:ext cx="2573611" cy="2439196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12700" cap="flat" cmpd="sng">
              <a:solidFill>
                <a:srgbClr val="00539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7"/>
            <p:cNvSpPr txBox="1"/>
            <p:nvPr/>
          </p:nvSpPr>
          <p:spPr>
            <a:xfrm>
              <a:off x="2826715" y="1948469"/>
              <a:ext cx="2335467" cy="220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imes New Roman"/>
                <a:buNone/>
              </a:pPr>
              <a:r>
                <a:rPr lang="pt-BR" sz="19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 canvas, os códigos desenvolvidos em JavaScript foram, predominantemente, baseados na criação de classes e seus atributos.</a:t>
              </a:r>
              <a:endPara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409935" y="1829397"/>
              <a:ext cx="2573611" cy="2439196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12700" cap="flat" cmpd="sng">
              <a:solidFill>
                <a:srgbClr val="00539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 txBox="1"/>
            <p:nvPr/>
          </p:nvSpPr>
          <p:spPr>
            <a:xfrm>
              <a:off x="5529007" y="1948469"/>
              <a:ext cx="2335467" cy="220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imes New Roman"/>
                <a:buNone/>
              </a:pPr>
              <a:r>
                <a:rPr lang="pt-BR" sz="19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Quanto ao design gráfico, o estilo de arte escolhido foi a Pixel Art.</a:t>
              </a:r>
              <a:endPara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8112228" y="1829397"/>
              <a:ext cx="2573611" cy="2439196"/>
            </a:xfrm>
            <a:prstGeom prst="roundRect">
              <a:avLst>
                <a:gd name="adj" fmla="val 16667"/>
              </a:avLst>
            </a:prstGeom>
            <a:solidFill>
              <a:srgbClr val="D8D8D8"/>
            </a:solidFill>
            <a:ln w="12700" cap="flat" cmpd="sng">
              <a:solidFill>
                <a:srgbClr val="00539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 txBox="1"/>
            <p:nvPr/>
          </p:nvSpPr>
          <p:spPr>
            <a:xfrm>
              <a:off x="8231300" y="1948469"/>
              <a:ext cx="2335467" cy="220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imes New Roman"/>
                <a:buNone/>
              </a:pPr>
              <a:r>
                <a:rPr lang="pt-BR" sz="19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 sonoplastia, as faixas de áudio produzidas tiveram como prioridade músicas que passassem a sensação de suspense e mistério</a:t>
              </a:r>
              <a:endParaRPr sz="1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338666" y="94231"/>
            <a:ext cx="117771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Metodologia de desenvolvimento</a:t>
            </a: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00539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462611" y="423213"/>
            <a:ext cx="5805241" cy="1325563"/>
          </a:xfrm>
          <a:prstGeom prst="rect">
            <a:avLst/>
          </a:prstGeom>
          <a:solidFill>
            <a:srgbClr val="2613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582253" y="1742737"/>
            <a:ext cx="5315489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site foi criado com o intuito de apresentar os principais pontos do jogo, como: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Imagens dos personagens, ambientes e mapas presentes no jogo;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Elementos que representem a história e jogabilidade;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Tutorial sobre como jogar;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Página de ajuda com informações sobre o jogo.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sp>
        <p:nvSpPr>
          <p:cNvPr id="141" name="Google Shape;141;p4"/>
          <p:cNvSpPr txBox="1">
            <a:spLocks noGrp="1"/>
          </p:cNvSpPr>
          <p:nvPr>
            <p:ph type="sldNum" idx="12"/>
          </p:nvPr>
        </p:nvSpPr>
        <p:spPr>
          <a:xfrm>
            <a:off x="8602133" y="61974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title"/>
          </p:nvPr>
        </p:nvSpPr>
        <p:spPr>
          <a:xfrm>
            <a:off x="6534520" y="383990"/>
            <a:ext cx="53632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O site de </a:t>
            </a:r>
            <a:r>
              <a:rPr lang="pt-BR" sz="4000" b="1">
                <a:latin typeface="Times New Roman"/>
                <a:ea typeface="Times New Roman"/>
                <a:cs typeface="Times New Roman"/>
                <a:sym typeface="Times New Roman"/>
              </a:rPr>
              <a:t>apresentaçã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4" descr="Padrão do plano de fund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 t="65359" r="50753"/>
          <a:stretch/>
        </p:blipFill>
        <p:spPr>
          <a:xfrm rot="-5400000" flipH="1">
            <a:off x="283727" y="229969"/>
            <a:ext cx="1320989" cy="129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 descr="Rosca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390747">
            <a:off x="11394985" y="920030"/>
            <a:ext cx="358482" cy="35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7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ite">
            <a:hlinkClick r:id="" action="ppaction://media"/>
            <a:extLst>
              <a:ext uri="{FF2B5EF4-FFF2-40B4-BE49-F238E27FC236}">
                <a16:creationId xmlns:a16="http://schemas.microsoft.com/office/drawing/2014/main" id="{253B757C-1656-F3BB-6C43-CC963044D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4100" y="2419078"/>
            <a:ext cx="5913752" cy="33264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00539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/>
          <p:cNvSpPr txBox="1">
            <a:spLocks noGrp="1"/>
          </p:cNvSpPr>
          <p:nvPr>
            <p:ph type="ftr" idx="11"/>
          </p:nvPr>
        </p:nvSpPr>
        <p:spPr>
          <a:xfrm>
            <a:off x="1576325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São Joaquim da Barra (SP), dezembro de 2022.</a:t>
            </a:r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55" name="Google Shape;155;p5"/>
          <p:cNvPicPr preferRelativeResize="0"/>
          <p:nvPr/>
        </p:nvPicPr>
        <p:blipFill rotWithShape="1">
          <a:blip r:embed="rId5">
            <a:alphaModFix/>
          </a:blip>
          <a:srcRect l="-504" t="39125" r="504" b="26787"/>
          <a:stretch/>
        </p:blipFill>
        <p:spPr>
          <a:xfrm>
            <a:off x="24292" y="6356350"/>
            <a:ext cx="1380067" cy="47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 descr="Ajuda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57864" y="474406"/>
            <a:ext cx="423059" cy="42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Professo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69517" y="239828"/>
            <a:ext cx="545841" cy="54584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>
            <a:off x="128600" y="115700"/>
            <a:ext cx="11092200" cy="781800"/>
          </a:xfrm>
          <a:prstGeom prst="rect">
            <a:avLst/>
          </a:prstGeom>
          <a:solidFill>
            <a:srgbClr val="33333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128600" y="128000"/>
            <a:ext cx="10976400" cy="65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Times New Roman"/>
              <a:buNone/>
            </a:pPr>
            <a:r>
              <a:rPr lang="pt-BR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Página de ajuda e tutorial</a:t>
            </a:r>
            <a:endParaRPr sz="4200">
              <a:solidFill>
                <a:schemeClr val="lt1"/>
              </a:solidFill>
            </a:endParaRPr>
          </a:p>
        </p:txBody>
      </p:sp>
      <p:pic>
        <p:nvPicPr>
          <p:cNvPr id="2" name="tutorial">
            <a:hlinkClick r:id="" action="ppaction://media"/>
            <a:extLst>
              <a:ext uri="{FF2B5EF4-FFF2-40B4-BE49-F238E27FC236}">
                <a16:creationId xmlns:a16="http://schemas.microsoft.com/office/drawing/2014/main" id="{6363D4E4-D0D0-06BF-7E62-8EFC7D02C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99891" y="1104502"/>
            <a:ext cx="9044968" cy="5087795"/>
          </a:xfrm>
          <a:prstGeom prst="rect">
            <a:avLst/>
          </a:prstGeom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9">
            <a:alphaModFix/>
          </a:blip>
          <a:srcRect l="971" t="11983" r="1927" b="6277"/>
          <a:stretch/>
        </p:blipFill>
        <p:spPr>
          <a:xfrm>
            <a:off x="1899891" y="1034167"/>
            <a:ext cx="9099417" cy="51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10">
            <a:alphaModFix/>
          </a:blip>
          <a:srcRect l="2072" t="7744" r="1513" b="2206"/>
          <a:stretch/>
        </p:blipFill>
        <p:spPr>
          <a:xfrm>
            <a:off x="1899891" y="1034132"/>
            <a:ext cx="9215494" cy="5206671"/>
          </a:xfrm>
          <a:prstGeom prst="rect">
            <a:avLst/>
          </a:prstGeom>
          <a:noFill/>
          <a:ln w="12700" cap="flat" cmpd="sng">
            <a:solidFill>
              <a:srgbClr val="00539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/>
          <p:nvPr/>
        </p:nvSpPr>
        <p:spPr>
          <a:xfrm>
            <a:off x="449359" y="249477"/>
            <a:ext cx="11151183" cy="60240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6"/>
          <p:cNvSpPr txBox="1">
            <a:spLocks noGrp="1"/>
          </p:cNvSpPr>
          <p:nvPr>
            <p:ph type="title"/>
          </p:nvPr>
        </p:nvSpPr>
        <p:spPr>
          <a:xfrm>
            <a:off x="591457" y="1372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Tela de inicio do jogo</a:t>
            </a:r>
            <a:endParaRPr/>
          </a:p>
        </p:txBody>
      </p:sp>
      <p:pic>
        <p:nvPicPr>
          <p:cNvPr id="167" name="Google Shape;167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65322" y="1462767"/>
            <a:ext cx="9376355" cy="4502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sp>
        <p:nvSpPr>
          <p:cNvPr id="169" name="Google Shape;1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cxnSp>
        <p:nvCxnSpPr>
          <p:cNvPr id="170" name="Google Shape;170;p6"/>
          <p:cNvCxnSpPr/>
          <p:nvPr/>
        </p:nvCxnSpPr>
        <p:spPr>
          <a:xfrm>
            <a:off x="419704" y="223935"/>
            <a:ext cx="0" cy="6049591"/>
          </a:xfrm>
          <a:prstGeom prst="straightConnector1">
            <a:avLst/>
          </a:prstGeom>
          <a:noFill/>
          <a:ln w="57150" cap="flat" cmpd="sng">
            <a:solidFill>
              <a:srgbClr val="4117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1" name="Google Shape;171;p6"/>
          <p:cNvPicPr preferRelativeResize="0"/>
          <p:nvPr/>
        </p:nvPicPr>
        <p:blipFill rotWithShape="1">
          <a:blip r:embed="rId4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6"/>
          <p:cNvCxnSpPr/>
          <p:nvPr/>
        </p:nvCxnSpPr>
        <p:spPr>
          <a:xfrm rot="10800000">
            <a:off x="419704" y="248125"/>
            <a:ext cx="11206239" cy="0"/>
          </a:xfrm>
          <a:prstGeom prst="straightConnector1">
            <a:avLst/>
          </a:prstGeom>
          <a:noFill/>
          <a:ln w="57150" cap="flat" cmpd="sng">
            <a:solidFill>
              <a:srgbClr val="41179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p6"/>
          <p:cNvCxnSpPr/>
          <p:nvPr/>
        </p:nvCxnSpPr>
        <p:spPr>
          <a:xfrm>
            <a:off x="11625943" y="223935"/>
            <a:ext cx="0" cy="2295330"/>
          </a:xfrm>
          <a:prstGeom prst="straightConnector1">
            <a:avLst/>
          </a:prstGeom>
          <a:noFill/>
          <a:ln w="57150" cap="flat" cmpd="sng">
            <a:solidFill>
              <a:srgbClr val="4117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4" name="Google Shape;174;p6" descr="Controlador de jogo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51291" y="2206077"/>
            <a:ext cx="920508" cy="92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177800" y="252139"/>
            <a:ext cx="11802533" cy="5928527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4117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9485334" y="2234643"/>
            <a:ext cx="2255106" cy="3347378"/>
          </a:xfrm>
          <a:prstGeom prst="rect">
            <a:avLst/>
          </a:prstGeom>
          <a:solidFill>
            <a:srgbClr val="9CEF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223553" y="2235197"/>
            <a:ext cx="2255106" cy="334737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4946436" y="2235198"/>
            <a:ext cx="2277117" cy="3340106"/>
          </a:xfrm>
          <a:prstGeom prst="rect">
            <a:avLst/>
          </a:prstGeom>
          <a:solidFill>
            <a:srgbClr val="FA99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2706666" y="2232329"/>
            <a:ext cx="2255106" cy="3347377"/>
          </a:xfrm>
          <a:prstGeom prst="rect">
            <a:avLst/>
          </a:prstGeom>
          <a:solidFill>
            <a:srgbClr val="CE8E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451560" y="2232329"/>
            <a:ext cx="2255106" cy="3345842"/>
          </a:xfrm>
          <a:prstGeom prst="rect">
            <a:avLst/>
          </a:prstGeom>
          <a:solidFill>
            <a:srgbClr val="FF9B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8"/>
          <p:cNvSpPr txBox="1">
            <a:spLocks noGrp="1"/>
          </p:cNvSpPr>
          <p:nvPr>
            <p:ph type="title"/>
          </p:nvPr>
        </p:nvSpPr>
        <p:spPr>
          <a:xfrm>
            <a:off x="290287" y="25214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Personagens Jogáveis</a:t>
            </a:r>
            <a:endParaRPr/>
          </a:p>
        </p:txBody>
      </p:sp>
      <p:pic>
        <p:nvPicPr>
          <p:cNvPr id="204" name="Google Shape;204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21293" y="2508884"/>
            <a:ext cx="2025851" cy="283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275" y="2466900"/>
            <a:ext cx="2025850" cy="279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850" y="2508884"/>
            <a:ext cx="2025851" cy="27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sp>
        <p:nvSpPr>
          <p:cNvPr id="208" name="Google Shape;20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209" name="Google Shape;209;p8"/>
          <p:cNvSpPr txBox="1"/>
          <p:nvPr/>
        </p:nvSpPr>
        <p:spPr>
          <a:xfrm>
            <a:off x="459056" y="5671251"/>
            <a:ext cx="11288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Malu			                        Ana Laura	                                           Lyvia	                          Caroline	                                     Kamilla</a:t>
            </a:r>
            <a:endParaRPr sz="12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 rotWithShape="1">
          <a:blip r:embed="rId6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07000" y="2516700"/>
            <a:ext cx="2116550" cy="286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8">
            <a:alphaModFix/>
          </a:blip>
          <a:srcRect r="74845" b="48720"/>
          <a:stretch/>
        </p:blipFill>
        <p:spPr>
          <a:xfrm>
            <a:off x="7296176" y="2509850"/>
            <a:ext cx="2092051" cy="284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/>
          <p:nvPr/>
        </p:nvSpPr>
        <p:spPr>
          <a:xfrm>
            <a:off x="398236" y="2347008"/>
            <a:ext cx="2393638" cy="2396070"/>
          </a:xfrm>
          <a:custGeom>
            <a:avLst/>
            <a:gdLst/>
            <a:ahLst/>
            <a:cxnLst/>
            <a:rect l="l" t="t" r="r" b="b"/>
            <a:pathLst>
              <a:path w="3312628" h="3442118" fill="none" extrusionOk="0">
                <a:moveTo>
                  <a:pt x="0" y="1721059"/>
                </a:moveTo>
                <a:cubicBezTo>
                  <a:pt x="114513" y="755876"/>
                  <a:pt x="868205" y="69415"/>
                  <a:pt x="1656314" y="0"/>
                </a:cubicBezTo>
                <a:cubicBezTo>
                  <a:pt x="2548685" y="-6174"/>
                  <a:pt x="3449204" y="801379"/>
                  <a:pt x="3312628" y="1721059"/>
                </a:cubicBezTo>
                <a:cubicBezTo>
                  <a:pt x="3470572" y="2655779"/>
                  <a:pt x="2424653" y="3597496"/>
                  <a:pt x="1656314" y="3442118"/>
                </a:cubicBezTo>
                <a:cubicBezTo>
                  <a:pt x="751201" y="3471763"/>
                  <a:pt x="16187" y="2836661"/>
                  <a:pt x="0" y="1721059"/>
                </a:cubicBezTo>
                <a:close/>
              </a:path>
              <a:path w="3312628" h="3442118" extrusionOk="0">
                <a:moveTo>
                  <a:pt x="0" y="1721059"/>
                </a:moveTo>
                <a:cubicBezTo>
                  <a:pt x="83011" y="696241"/>
                  <a:pt x="597057" y="125743"/>
                  <a:pt x="1656314" y="0"/>
                </a:cubicBezTo>
                <a:cubicBezTo>
                  <a:pt x="2566711" y="-21442"/>
                  <a:pt x="3189543" y="923762"/>
                  <a:pt x="3312628" y="1721059"/>
                </a:cubicBezTo>
                <a:cubicBezTo>
                  <a:pt x="3324484" y="2699107"/>
                  <a:pt x="2575640" y="3297865"/>
                  <a:pt x="1656314" y="3442118"/>
                </a:cubicBezTo>
                <a:cubicBezTo>
                  <a:pt x="734818" y="3496421"/>
                  <a:pt x="-88754" y="2648110"/>
                  <a:pt x="0" y="1721059"/>
                </a:cubicBezTo>
                <a:close/>
              </a:path>
            </a:pathLst>
          </a:custGeom>
          <a:gradFill>
            <a:gsLst>
              <a:gs pos="0">
                <a:srgbClr val="003059"/>
              </a:gs>
              <a:gs pos="50000">
                <a:srgbClr val="004681"/>
              </a:gs>
              <a:gs pos="100000">
                <a:srgbClr val="00549A"/>
              </a:gs>
            </a:gsLst>
            <a:lin ang="162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9"/>
          <p:cNvSpPr txBox="1">
            <a:spLocks noGrp="1"/>
          </p:cNvSpPr>
          <p:nvPr>
            <p:ph type="title"/>
          </p:nvPr>
        </p:nvSpPr>
        <p:spPr>
          <a:xfrm>
            <a:off x="0" y="293024"/>
            <a:ext cx="12192000" cy="112522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 dirty="0"/>
              <a:t>Personagens não jogáveis (</a:t>
            </a:r>
            <a:r>
              <a:rPr lang="pt-BR" dirty="0" err="1"/>
              <a:t>NPCs</a:t>
            </a:r>
            <a:r>
              <a:rPr lang="pt-BR"/>
              <a:t>)</a:t>
            </a:r>
            <a:endParaRPr dirty="0"/>
          </a:p>
        </p:txBody>
      </p:sp>
      <p:pic>
        <p:nvPicPr>
          <p:cNvPr id="221" name="Google Shape;221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5300" y="2390460"/>
            <a:ext cx="1904574" cy="212924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São Joaquim da Barra (SP), dezembro de 2022.</a:t>
            </a:r>
            <a:endParaRPr/>
          </a:p>
        </p:txBody>
      </p:sp>
      <p:sp>
        <p:nvSpPr>
          <p:cNvPr id="225" name="Google Shape;22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4">
            <a:alphaModFix/>
          </a:blip>
          <a:srcRect l="-504" t="39125" r="504" b="26787"/>
          <a:stretch/>
        </p:blipFill>
        <p:spPr>
          <a:xfrm>
            <a:off x="84667" y="6273526"/>
            <a:ext cx="1380067" cy="47044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/>
          <p:nvPr/>
        </p:nvSpPr>
        <p:spPr>
          <a:xfrm>
            <a:off x="3126118" y="2347008"/>
            <a:ext cx="2393638" cy="2404474"/>
          </a:xfrm>
          <a:custGeom>
            <a:avLst/>
            <a:gdLst/>
            <a:ahLst/>
            <a:cxnLst/>
            <a:rect l="l" t="t" r="r" b="b"/>
            <a:pathLst>
              <a:path w="3312628" h="3442118" fill="none" extrusionOk="0">
                <a:moveTo>
                  <a:pt x="0" y="1721059"/>
                </a:moveTo>
                <a:cubicBezTo>
                  <a:pt x="-123955" y="653949"/>
                  <a:pt x="676561" y="-128869"/>
                  <a:pt x="1656314" y="0"/>
                </a:cubicBezTo>
                <a:cubicBezTo>
                  <a:pt x="2612107" y="50340"/>
                  <a:pt x="3438831" y="857720"/>
                  <a:pt x="3312628" y="1721059"/>
                </a:cubicBezTo>
                <a:cubicBezTo>
                  <a:pt x="3315704" y="2648173"/>
                  <a:pt x="2446549" y="3338595"/>
                  <a:pt x="1656314" y="3442118"/>
                </a:cubicBezTo>
                <a:cubicBezTo>
                  <a:pt x="609302" y="3517116"/>
                  <a:pt x="31482" y="2758354"/>
                  <a:pt x="0" y="1721059"/>
                </a:cubicBezTo>
                <a:close/>
              </a:path>
              <a:path w="3312628" h="3442118" extrusionOk="0">
                <a:moveTo>
                  <a:pt x="0" y="1721059"/>
                </a:moveTo>
                <a:cubicBezTo>
                  <a:pt x="-56033" y="859514"/>
                  <a:pt x="867082" y="-109616"/>
                  <a:pt x="1656314" y="0"/>
                </a:cubicBezTo>
                <a:cubicBezTo>
                  <a:pt x="2669920" y="140771"/>
                  <a:pt x="3411686" y="697275"/>
                  <a:pt x="3312628" y="1721059"/>
                </a:cubicBezTo>
                <a:cubicBezTo>
                  <a:pt x="3351467" y="2477161"/>
                  <a:pt x="2587424" y="3456157"/>
                  <a:pt x="1656314" y="3442118"/>
                </a:cubicBezTo>
                <a:cubicBezTo>
                  <a:pt x="731385" y="3509201"/>
                  <a:pt x="-40591" y="2631678"/>
                  <a:pt x="0" y="1721059"/>
                </a:cubicBezTo>
                <a:close/>
              </a:path>
            </a:pathLst>
          </a:custGeom>
          <a:gradFill>
            <a:gsLst>
              <a:gs pos="0">
                <a:srgbClr val="770000"/>
              </a:gs>
              <a:gs pos="50000">
                <a:srgbClr val="AC0000"/>
              </a:gs>
              <a:gs pos="100000">
                <a:srgbClr val="CE0000"/>
              </a:gs>
            </a:gsLst>
            <a:lin ang="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6096000" y="2347008"/>
            <a:ext cx="2535228" cy="2404474"/>
          </a:xfrm>
          <a:custGeom>
            <a:avLst/>
            <a:gdLst/>
            <a:ahLst/>
            <a:cxnLst/>
            <a:rect l="l" t="t" r="r" b="b"/>
            <a:pathLst>
              <a:path w="3312628" h="3442118" fill="none" extrusionOk="0">
                <a:moveTo>
                  <a:pt x="0" y="1721059"/>
                </a:moveTo>
                <a:cubicBezTo>
                  <a:pt x="153550" y="624602"/>
                  <a:pt x="906215" y="10865"/>
                  <a:pt x="1656314" y="0"/>
                </a:cubicBezTo>
                <a:cubicBezTo>
                  <a:pt x="2678906" y="184324"/>
                  <a:pt x="3242361" y="769034"/>
                  <a:pt x="3312628" y="1721059"/>
                </a:cubicBezTo>
                <a:cubicBezTo>
                  <a:pt x="3474251" y="2695012"/>
                  <a:pt x="2544013" y="3429770"/>
                  <a:pt x="1656314" y="3442118"/>
                </a:cubicBezTo>
                <a:cubicBezTo>
                  <a:pt x="517675" y="3508926"/>
                  <a:pt x="117368" y="2512470"/>
                  <a:pt x="0" y="1721059"/>
                </a:cubicBezTo>
                <a:close/>
              </a:path>
              <a:path w="3312628" h="3442118" extrusionOk="0">
                <a:moveTo>
                  <a:pt x="0" y="1721059"/>
                </a:moveTo>
                <a:cubicBezTo>
                  <a:pt x="-79151" y="909411"/>
                  <a:pt x="713077" y="-11760"/>
                  <a:pt x="1656314" y="0"/>
                </a:cubicBezTo>
                <a:cubicBezTo>
                  <a:pt x="2597844" y="-3953"/>
                  <a:pt x="3284802" y="821224"/>
                  <a:pt x="3312628" y="1721059"/>
                </a:cubicBezTo>
                <a:cubicBezTo>
                  <a:pt x="3176610" y="2717035"/>
                  <a:pt x="2464069" y="3568649"/>
                  <a:pt x="1656314" y="3442118"/>
                </a:cubicBezTo>
                <a:cubicBezTo>
                  <a:pt x="803295" y="3402164"/>
                  <a:pt x="-275543" y="2734780"/>
                  <a:pt x="0" y="1721059"/>
                </a:cubicBezTo>
                <a:close/>
              </a:path>
            </a:pathLst>
          </a:custGeom>
          <a:gradFill>
            <a:gsLst>
              <a:gs pos="0">
                <a:srgbClr val="006270"/>
              </a:gs>
              <a:gs pos="50000">
                <a:srgbClr val="008FA2"/>
              </a:gs>
              <a:gs pos="100000">
                <a:srgbClr val="00ABC2"/>
              </a:gs>
            </a:gsLst>
            <a:lin ang="108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219;p9">
            <a:extLst>
              <a:ext uri="{FF2B5EF4-FFF2-40B4-BE49-F238E27FC236}">
                <a16:creationId xmlns:a16="http://schemas.microsoft.com/office/drawing/2014/main" id="{16CB030E-2386-4D1F-A114-A9EA20B63AE9}"/>
              </a:ext>
            </a:extLst>
          </p:cNvPr>
          <p:cNvSpPr/>
          <p:nvPr/>
        </p:nvSpPr>
        <p:spPr>
          <a:xfrm>
            <a:off x="9207472" y="2347008"/>
            <a:ext cx="2535228" cy="2404474"/>
          </a:xfrm>
          <a:custGeom>
            <a:avLst/>
            <a:gdLst/>
            <a:ahLst/>
            <a:cxnLst/>
            <a:rect l="l" t="t" r="r" b="b"/>
            <a:pathLst>
              <a:path w="3312628" h="3442118" fill="none" extrusionOk="0">
                <a:moveTo>
                  <a:pt x="0" y="1721059"/>
                </a:moveTo>
                <a:cubicBezTo>
                  <a:pt x="153550" y="624602"/>
                  <a:pt x="906215" y="10865"/>
                  <a:pt x="1656314" y="0"/>
                </a:cubicBezTo>
                <a:cubicBezTo>
                  <a:pt x="2678906" y="184324"/>
                  <a:pt x="3242361" y="769034"/>
                  <a:pt x="3312628" y="1721059"/>
                </a:cubicBezTo>
                <a:cubicBezTo>
                  <a:pt x="3474251" y="2695012"/>
                  <a:pt x="2544013" y="3429770"/>
                  <a:pt x="1656314" y="3442118"/>
                </a:cubicBezTo>
                <a:cubicBezTo>
                  <a:pt x="517675" y="3508926"/>
                  <a:pt x="117368" y="2512470"/>
                  <a:pt x="0" y="1721059"/>
                </a:cubicBezTo>
                <a:close/>
              </a:path>
              <a:path w="3312628" h="3442118" extrusionOk="0">
                <a:moveTo>
                  <a:pt x="0" y="1721059"/>
                </a:moveTo>
                <a:cubicBezTo>
                  <a:pt x="-79151" y="909411"/>
                  <a:pt x="713077" y="-11760"/>
                  <a:pt x="1656314" y="0"/>
                </a:cubicBezTo>
                <a:cubicBezTo>
                  <a:pt x="2597844" y="-3953"/>
                  <a:pt x="3284802" y="821224"/>
                  <a:pt x="3312628" y="1721059"/>
                </a:cubicBezTo>
                <a:cubicBezTo>
                  <a:pt x="3176610" y="2717035"/>
                  <a:pt x="2464069" y="3568649"/>
                  <a:pt x="1656314" y="3442118"/>
                </a:cubicBezTo>
                <a:cubicBezTo>
                  <a:pt x="803295" y="3402164"/>
                  <a:pt x="-275543" y="2734780"/>
                  <a:pt x="0" y="1721059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3012" y="2364377"/>
            <a:ext cx="1963277" cy="212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0055" y="2390461"/>
            <a:ext cx="2167118" cy="212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441A034-6C1D-49C8-8A68-08147974E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6871" y="2604982"/>
            <a:ext cx="1876430" cy="19147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Personalizada 7">
      <a:dk1>
        <a:srgbClr val="000000"/>
      </a:dk1>
      <a:lt1>
        <a:srgbClr val="FFFFFF"/>
      </a:lt1>
      <a:dk2>
        <a:srgbClr val="8205DF"/>
      </a:dk2>
      <a:lt2>
        <a:srgbClr val="EB0BDB"/>
      </a:lt2>
      <a:accent1>
        <a:srgbClr val="4472C4"/>
      </a:accent1>
      <a:accent2>
        <a:srgbClr val="FF0505"/>
      </a:accent2>
      <a:accent3>
        <a:srgbClr val="1024BC"/>
      </a:accent3>
      <a:accent4>
        <a:srgbClr val="0DD8F3"/>
      </a:accent4>
      <a:accent5>
        <a:srgbClr val="0070C0"/>
      </a:accent5>
      <a:accent6>
        <a:srgbClr val="F77407"/>
      </a:accent6>
      <a:hlink>
        <a:srgbClr val="FFFF00"/>
      </a:hlink>
      <a:folHlink>
        <a:srgbClr val="8205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697</Words>
  <Application>Microsoft Office PowerPoint</Application>
  <PresentationFormat>Widescreen</PresentationFormat>
  <Paragraphs>121</Paragraphs>
  <Slides>22</Slides>
  <Notes>22</Notes>
  <HiddenSlides>0</HiddenSlides>
  <MMClips>11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Tema do Office</vt:lpstr>
      <vt:lpstr>Apresentação do PowerPoint</vt:lpstr>
      <vt:lpstr>Introdução</vt:lpstr>
      <vt:lpstr>Ferramentas utilizadas</vt:lpstr>
      <vt:lpstr>Metodologia de desenvolvimento</vt:lpstr>
      <vt:lpstr>O site de apresentaçã</vt:lpstr>
      <vt:lpstr>Página de ajuda e tutorial</vt:lpstr>
      <vt:lpstr>Tela de inicio do jogo</vt:lpstr>
      <vt:lpstr>Personagens Jogáveis</vt:lpstr>
      <vt:lpstr>Personagens não jogáveis (NPCs)</vt:lpstr>
      <vt:lpstr>Cenários: sala de aula e cozinha</vt:lpstr>
      <vt:lpstr>Sonoplastia</vt:lpstr>
      <vt:lpstr>Introdução à história do jogo</vt:lpstr>
      <vt:lpstr>Diálogo inicial</vt:lpstr>
      <vt:lpstr>Personagem andando na escola</vt:lpstr>
      <vt:lpstr>Diálogo com o professor</vt:lpstr>
      <vt:lpstr>Puzzles (perguntas e respostas)</vt:lpstr>
      <vt:lpstr>Puzzles (perguntas e respostas)</vt:lpstr>
      <vt:lpstr>Combate</vt:lpstr>
      <vt:lpstr>Combate</vt:lpstr>
      <vt:lpstr>Fim do jogo</vt:lpstr>
      <vt:lpstr>Link para jogar a demonstração:</vt:lpstr>
      <vt:lpstr>Agradecemos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</dc:creator>
  <cp:lastModifiedBy>Micro</cp:lastModifiedBy>
  <cp:revision>6</cp:revision>
  <dcterms:created xsi:type="dcterms:W3CDTF">2022-11-16T15:57:33Z</dcterms:created>
  <dcterms:modified xsi:type="dcterms:W3CDTF">2022-12-02T12:14:01Z</dcterms:modified>
</cp:coreProperties>
</file>